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 Bold" panose="020B0604020202020204" charset="0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1E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0.svg"/><Relationship Id="rId10" Type="http://schemas.openxmlformats.org/officeDocument/2006/relationships/image" Target="../media/image27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3.sv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2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20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22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20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4.svg"/><Relationship Id="rId1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3.svg"/><Relationship Id="rId12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22.sv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29.sv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2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12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7.png"/><Relationship Id="rId10" Type="http://schemas.openxmlformats.org/officeDocument/2006/relationships/image" Target="../media/image22.jpe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6.png"/><Relationship Id="rId5" Type="http://schemas.openxmlformats.org/officeDocument/2006/relationships/image" Target="../media/image22.svg"/><Relationship Id="rId10" Type="http://schemas.openxmlformats.org/officeDocument/2006/relationships/image" Target="../media/image14.svg"/><Relationship Id="rId4" Type="http://schemas.openxmlformats.org/officeDocument/2006/relationships/image" Target="../media/image14.png"/><Relationship Id="rId9" Type="http://schemas.openxmlformats.org/officeDocument/2006/relationships/image" Target="../media/image9.pn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922672" y="599614"/>
            <a:ext cx="12364270" cy="9261962"/>
          </a:xfrm>
          <a:custGeom>
            <a:avLst/>
            <a:gdLst/>
            <a:ahLst/>
            <a:cxnLst/>
            <a:rect l="l" t="t" r="r" b="b"/>
            <a:pathLst>
              <a:path w="12364270" h="9261962">
                <a:moveTo>
                  <a:pt x="0" y="0"/>
                </a:moveTo>
                <a:lnTo>
                  <a:pt x="12364270" y="0"/>
                </a:lnTo>
                <a:lnTo>
                  <a:pt x="12364270" y="9261962"/>
                </a:lnTo>
                <a:lnTo>
                  <a:pt x="0" y="9261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5" name="Freeform 5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r="-9989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r="-9989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687793" y="3113748"/>
            <a:ext cx="12599149" cy="4940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55"/>
              </a:lnSpc>
            </a:pPr>
            <a:r>
              <a:rPr lang="en-US" sz="19135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Artistic</a:t>
            </a:r>
          </a:p>
          <a:p>
            <a:pPr algn="ctr">
              <a:lnSpc>
                <a:spcPts val="18755"/>
              </a:lnSpc>
            </a:pPr>
            <a:r>
              <a:rPr lang="en-US" sz="19135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creation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0693732" y="2072720"/>
            <a:ext cx="2454707" cy="522183"/>
          </a:xfrm>
          <a:custGeom>
            <a:avLst/>
            <a:gdLst/>
            <a:ahLst/>
            <a:cxnLst/>
            <a:rect l="l" t="t" r="r" b="b"/>
            <a:pathLst>
              <a:path w="2454707" h="522183">
                <a:moveTo>
                  <a:pt x="0" y="0"/>
                </a:moveTo>
                <a:lnTo>
                  <a:pt x="2454707" y="0"/>
                </a:lnTo>
                <a:lnTo>
                  <a:pt x="2454707" y="522183"/>
                </a:lnTo>
                <a:lnTo>
                  <a:pt x="0" y="52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 flipV="1">
            <a:off x="4857693" y="2013818"/>
            <a:ext cx="2731595" cy="581085"/>
          </a:xfrm>
          <a:custGeom>
            <a:avLst/>
            <a:gdLst/>
            <a:ahLst/>
            <a:cxnLst/>
            <a:rect l="l" t="t" r="r" b="b"/>
            <a:pathLst>
              <a:path w="2731595" h="581085">
                <a:moveTo>
                  <a:pt x="0" y="581085"/>
                </a:moveTo>
                <a:lnTo>
                  <a:pt x="2731595" y="581085"/>
                </a:lnTo>
                <a:lnTo>
                  <a:pt x="2731595" y="0"/>
                </a:lnTo>
                <a:lnTo>
                  <a:pt x="0" y="0"/>
                </a:lnTo>
                <a:lnTo>
                  <a:pt x="0" y="58108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995610" y="6033532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9606859" flipH="1">
            <a:off x="14738055" y="-3515186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90671" y="5007114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274171" y="4195924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64804" y="3590941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54792" y="4604261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l="-101042" t="-84932" b="-11017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931042" y="1028700"/>
            <a:ext cx="2926652" cy="2865432"/>
            <a:chOff x="0" y="0"/>
            <a:chExt cx="3902202" cy="3820576"/>
          </a:xfrm>
        </p:grpSpPr>
        <p:sp>
          <p:nvSpPr>
            <p:cNvPr id="18" name="Freeform 18"/>
            <p:cNvSpPr/>
            <p:nvPr/>
          </p:nvSpPr>
          <p:spPr>
            <a:xfrm rot="-3636955">
              <a:off x="587174" y="439152"/>
              <a:ext cx="2727855" cy="2942271"/>
            </a:xfrm>
            <a:custGeom>
              <a:avLst/>
              <a:gdLst/>
              <a:ahLst/>
              <a:cxnLst/>
              <a:rect l="l" t="t" r="r" b="b"/>
              <a:pathLst>
                <a:path w="2727855" h="2942271">
                  <a:moveTo>
                    <a:pt x="0" y="0"/>
                  </a:moveTo>
                  <a:lnTo>
                    <a:pt x="2727854" y="0"/>
                  </a:lnTo>
                  <a:lnTo>
                    <a:pt x="2727854" y="2942272"/>
                  </a:lnTo>
                  <a:lnTo>
                    <a:pt x="0" y="2942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810223" y="964749"/>
              <a:ext cx="1997673" cy="2005192"/>
            </a:xfrm>
            <a:custGeom>
              <a:avLst/>
              <a:gdLst/>
              <a:ahLst/>
              <a:cxnLst/>
              <a:rect l="l" t="t" r="r" b="b"/>
              <a:pathLst>
                <a:path w="1997673" h="2005192">
                  <a:moveTo>
                    <a:pt x="0" y="0"/>
                  </a:moveTo>
                  <a:lnTo>
                    <a:pt x="1997673" y="0"/>
                  </a:lnTo>
                  <a:lnTo>
                    <a:pt x="1997673" y="2005193"/>
                  </a:lnTo>
                  <a:lnTo>
                    <a:pt x="0" y="200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338077" y="1469127"/>
              <a:ext cx="2333783" cy="1169809"/>
            </a:xfrm>
            <a:custGeom>
              <a:avLst/>
              <a:gdLst/>
              <a:ahLst/>
              <a:cxnLst/>
              <a:rect l="l" t="t" r="r" b="b"/>
              <a:pathLst>
                <a:path w="2333783" h="1169809">
                  <a:moveTo>
                    <a:pt x="0" y="0"/>
                  </a:moveTo>
                  <a:lnTo>
                    <a:pt x="2333782" y="0"/>
                  </a:lnTo>
                  <a:lnTo>
                    <a:pt x="2333782" y="1169809"/>
                  </a:lnTo>
                  <a:lnTo>
                    <a:pt x="0" y="1169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10689152">
            <a:off x="1779965" y="557743"/>
            <a:ext cx="13678477" cy="21717875"/>
          </a:xfrm>
          <a:custGeom>
            <a:avLst/>
            <a:gdLst/>
            <a:ahLst/>
            <a:cxnLst/>
            <a:rect l="l" t="t" r="r" b="b"/>
            <a:pathLst>
              <a:path w="13654553" h="21642663">
                <a:moveTo>
                  <a:pt x="0" y="0"/>
                </a:moveTo>
                <a:lnTo>
                  <a:pt x="13654553" y="0"/>
                </a:lnTo>
                <a:lnTo>
                  <a:pt x="13654553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63330" y="3436562"/>
            <a:ext cx="9403749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900" b="1" dirty="0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Empowering local artists to reach new heights and supporting those whose livelihood depends on their craft.</a:t>
            </a:r>
          </a:p>
          <a:p>
            <a:pPr algn="ctr">
              <a:lnSpc>
                <a:spcPts val="4840"/>
              </a:lnSpc>
            </a:pPr>
            <a:r>
              <a:rPr lang="en-US" sz="3900" b="1" dirty="0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This project supports and strengthens the Prime Minister’s ‘Vocal for Local’ initiative, promoting indigenous talent and self-reliance.</a:t>
            </a:r>
          </a:p>
          <a:p>
            <a:pPr algn="ctr">
              <a:lnSpc>
                <a:spcPts val="4840"/>
              </a:lnSpc>
            </a:pPr>
            <a:r>
              <a:rPr lang="en-US" sz="3900" b="1" dirty="0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It contributes to the preservation, protection, and promotion of India’s heritage.</a:t>
            </a:r>
          </a:p>
          <a:p>
            <a:pPr algn="ctr">
              <a:lnSpc>
                <a:spcPts val="4840"/>
              </a:lnSpc>
            </a:pPr>
            <a:endParaRPr lang="en-US" sz="3900" b="1" dirty="0">
              <a:solidFill>
                <a:srgbClr val="5E4840"/>
              </a:solidFill>
              <a:latin typeface="Monterchi Sans Bold" panose="02000503060000020004"/>
              <a:ea typeface="Monterchi Sans Bold" panose="02000503060000020004"/>
              <a:cs typeface="Monterchi Sans Bold" panose="02000503060000020004"/>
              <a:sym typeface="Monterchi Sans Bold" panose="02000503060000020004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914638" y="5059349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10622443">
            <a:off x="12727167" y="1620748"/>
            <a:ext cx="3674935" cy="3598063"/>
            <a:chOff x="0" y="0"/>
            <a:chExt cx="4899913" cy="4797417"/>
          </a:xfrm>
        </p:grpSpPr>
        <p:sp>
          <p:nvSpPr>
            <p:cNvPr id="12" name="Freeform 12"/>
            <p:cNvSpPr/>
            <p:nvPr/>
          </p:nvSpPr>
          <p:spPr>
            <a:xfrm rot="-3636955">
              <a:off x="737302" y="551435"/>
              <a:ext cx="3425310" cy="3694548"/>
            </a:xfrm>
            <a:custGeom>
              <a:avLst/>
              <a:gdLst/>
              <a:ahLst/>
              <a:cxnLst/>
              <a:rect l="l" t="t" r="r" b="b"/>
              <a:pathLst>
                <a:path w="3425310" h="3694548">
                  <a:moveTo>
                    <a:pt x="0" y="0"/>
                  </a:moveTo>
                  <a:lnTo>
                    <a:pt x="3425310" y="0"/>
                  </a:lnTo>
                  <a:lnTo>
                    <a:pt x="3425310" y="3694548"/>
                  </a:lnTo>
                  <a:lnTo>
                    <a:pt x="0" y="3694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017380" y="1211415"/>
              <a:ext cx="2508436" cy="2517878"/>
            </a:xfrm>
            <a:custGeom>
              <a:avLst/>
              <a:gdLst/>
              <a:ahLst/>
              <a:cxnLst/>
              <a:rect l="l" t="t" r="r" b="b"/>
              <a:pathLst>
                <a:path w="2508436" h="2517878">
                  <a:moveTo>
                    <a:pt x="0" y="0"/>
                  </a:moveTo>
                  <a:lnTo>
                    <a:pt x="2508436" y="0"/>
                  </a:lnTo>
                  <a:lnTo>
                    <a:pt x="2508436" y="2517879"/>
                  </a:lnTo>
                  <a:lnTo>
                    <a:pt x="0" y="25178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424516" y="1844752"/>
              <a:ext cx="2930482" cy="1468904"/>
            </a:xfrm>
            <a:custGeom>
              <a:avLst/>
              <a:gdLst/>
              <a:ahLst/>
              <a:cxnLst/>
              <a:rect l="l" t="t" r="r" b="b"/>
              <a:pathLst>
                <a:path w="2930482" h="1468904">
                  <a:moveTo>
                    <a:pt x="0" y="0"/>
                  </a:moveTo>
                  <a:lnTo>
                    <a:pt x="2930482" y="0"/>
                  </a:lnTo>
                  <a:lnTo>
                    <a:pt x="2930482" y="1468905"/>
                  </a:lnTo>
                  <a:lnTo>
                    <a:pt x="0" y="1468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6" name="TextBox 15"/>
          <p:cNvSpPr txBox="1"/>
          <p:nvPr/>
        </p:nvSpPr>
        <p:spPr>
          <a:xfrm>
            <a:off x="2493477" y="1104900"/>
            <a:ext cx="11679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 smtClean="0">
                <a:solidFill>
                  <a:schemeClr val="accent2">
                    <a:lumMod val="50000"/>
                  </a:schemeClr>
                </a:solidFill>
                <a:latin typeface="Obra Letra Bold"/>
              </a:rPr>
              <a:t>    </a:t>
            </a:r>
            <a:r>
              <a:rPr lang="en-IN" sz="9600" b="1" dirty="0" smtClean="0">
                <a:solidFill>
                  <a:srgbClr val="531E1D"/>
                </a:solidFill>
                <a:latin typeface="Obra Letra Bold"/>
              </a:rPr>
              <a:t>Conclusion</a:t>
            </a:r>
            <a:endParaRPr lang="en-IN" sz="9600" b="1" dirty="0">
              <a:solidFill>
                <a:srgbClr val="531E1D"/>
              </a:solidFill>
              <a:latin typeface="Obra Letra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07532" y="2310556"/>
            <a:ext cx="11109628" cy="486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5"/>
              </a:lnSpc>
            </a:pPr>
            <a:r>
              <a:rPr lang="en-US" sz="7700" b="1">
                <a:solidFill>
                  <a:srgbClr val="5E484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Thank you for your attention. We’re happy to answer your questions.</a:t>
            </a:r>
          </a:p>
          <a:p>
            <a:pPr algn="ctr">
              <a:lnSpc>
                <a:spcPts val="7545"/>
              </a:lnSpc>
            </a:pPr>
            <a:endParaRPr lang="en-US" sz="7700" b="1">
              <a:solidFill>
                <a:srgbClr val="5E4840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479882" y="6717868"/>
            <a:ext cx="3273340" cy="696329"/>
          </a:xfrm>
          <a:custGeom>
            <a:avLst/>
            <a:gdLst/>
            <a:ahLst/>
            <a:cxnLst/>
            <a:rect l="l" t="t" r="r" b="b"/>
            <a:pathLst>
              <a:path w="3273340" h="696329">
                <a:moveTo>
                  <a:pt x="0" y="0"/>
                </a:moveTo>
                <a:lnTo>
                  <a:pt x="3273341" y="0"/>
                </a:lnTo>
                <a:lnTo>
                  <a:pt x="3273341" y="696329"/>
                </a:lnTo>
                <a:lnTo>
                  <a:pt x="0" y="696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 flipV="1">
            <a:off x="4526972" y="6717868"/>
            <a:ext cx="3456314" cy="735252"/>
          </a:xfrm>
          <a:custGeom>
            <a:avLst/>
            <a:gdLst/>
            <a:ahLst/>
            <a:cxnLst/>
            <a:rect l="l" t="t" r="r" b="b"/>
            <a:pathLst>
              <a:path w="3456314" h="735252">
                <a:moveTo>
                  <a:pt x="0" y="735252"/>
                </a:moveTo>
                <a:lnTo>
                  <a:pt x="3456314" y="735252"/>
                </a:lnTo>
                <a:lnTo>
                  <a:pt x="3456314" y="0"/>
                </a:lnTo>
                <a:lnTo>
                  <a:pt x="0" y="0"/>
                </a:lnTo>
                <a:lnTo>
                  <a:pt x="0" y="73525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3238120">
            <a:off x="16083185" y="-1108506"/>
            <a:ext cx="6093958" cy="11552527"/>
          </a:xfrm>
          <a:custGeom>
            <a:avLst/>
            <a:gdLst/>
            <a:ahLst/>
            <a:cxnLst/>
            <a:rect l="l" t="t" r="r" b="b"/>
            <a:pathLst>
              <a:path w="6093958" h="11552527">
                <a:moveTo>
                  <a:pt x="0" y="0"/>
                </a:moveTo>
                <a:lnTo>
                  <a:pt x="6093958" y="0"/>
                </a:lnTo>
                <a:lnTo>
                  <a:pt x="6093958" y="11552527"/>
                </a:lnTo>
                <a:lnTo>
                  <a:pt x="0" y="115525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786035">
            <a:off x="-3248680" y="67685"/>
            <a:ext cx="6057933" cy="11484234"/>
          </a:xfrm>
          <a:custGeom>
            <a:avLst/>
            <a:gdLst/>
            <a:ahLst/>
            <a:cxnLst/>
            <a:rect l="l" t="t" r="r" b="b"/>
            <a:pathLst>
              <a:path w="6057933" h="11484234">
                <a:moveTo>
                  <a:pt x="0" y="0"/>
                </a:moveTo>
                <a:lnTo>
                  <a:pt x="6057933" y="0"/>
                </a:lnTo>
                <a:lnTo>
                  <a:pt x="6057933" y="11484234"/>
                </a:lnTo>
                <a:lnTo>
                  <a:pt x="0" y="11484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8599992" y="6470125"/>
            <a:ext cx="1261570" cy="1317110"/>
          </a:xfrm>
          <a:custGeom>
            <a:avLst/>
            <a:gdLst/>
            <a:ahLst/>
            <a:cxnLst/>
            <a:rect l="l" t="t" r="r" b="b"/>
            <a:pathLst>
              <a:path w="1261570" h="1317110">
                <a:moveTo>
                  <a:pt x="0" y="0"/>
                </a:moveTo>
                <a:lnTo>
                  <a:pt x="1261570" y="0"/>
                </a:lnTo>
                <a:lnTo>
                  <a:pt x="1261570" y="1317110"/>
                </a:lnTo>
                <a:lnTo>
                  <a:pt x="0" y="1317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l="-101042" t="-84932" b="-11017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754468" y="599614"/>
            <a:ext cx="12519703" cy="9378395"/>
          </a:xfrm>
          <a:custGeom>
            <a:avLst/>
            <a:gdLst/>
            <a:ahLst/>
            <a:cxnLst/>
            <a:rect l="l" t="t" r="r" b="b"/>
            <a:pathLst>
              <a:path w="12519703" h="9378395">
                <a:moveTo>
                  <a:pt x="0" y="0"/>
                </a:moveTo>
                <a:lnTo>
                  <a:pt x="12519703" y="0"/>
                </a:lnTo>
                <a:lnTo>
                  <a:pt x="12519703" y="9378395"/>
                </a:lnTo>
                <a:lnTo>
                  <a:pt x="0" y="937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5" name="Freeform 5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r="-9989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r="-9989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3901450">
            <a:off x="13846173" y="7566319"/>
            <a:ext cx="2284159" cy="2370074"/>
          </a:xfrm>
          <a:custGeom>
            <a:avLst/>
            <a:gdLst/>
            <a:ahLst/>
            <a:cxnLst/>
            <a:rect l="l" t="t" r="r" b="b"/>
            <a:pathLst>
              <a:path w="2284159" h="2370074">
                <a:moveTo>
                  <a:pt x="0" y="0"/>
                </a:moveTo>
                <a:lnTo>
                  <a:pt x="2284159" y="0"/>
                </a:lnTo>
                <a:lnTo>
                  <a:pt x="2284159" y="2370074"/>
                </a:lnTo>
                <a:lnTo>
                  <a:pt x="0" y="237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36055" y="3512956"/>
            <a:ext cx="12152198" cy="441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60"/>
              </a:lnSpc>
            </a:pPr>
            <a:r>
              <a:rPr lang="en-US" sz="17100" b="1" dirty="0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Thank</a:t>
            </a:r>
          </a:p>
          <a:p>
            <a:pPr algn="ctr">
              <a:lnSpc>
                <a:spcPts val="16760"/>
              </a:lnSpc>
            </a:pPr>
            <a:r>
              <a:rPr lang="en-US" sz="17100" b="1" dirty="0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you</a:t>
            </a:r>
          </a:p>
        </p:txBody>
      </p:sp>
      <p:sp>
        <p:nvSpPr>
          <p:cNvPr id="10" name="Freeform 10"/>
          <p:cNvSpPr/>
          <p:nvPr/>
        </p:nvSpPr>
        <p:spPr>
          <a:xfrm rot="-8555375" flipH="1">
            <a:off x="13952307" y="-2785349"/>
            <a:ext cx="5428145" cy="6401743"/>
          </a:xfrm>
          <a:custGeom>
            <a:avLst/>
            <a:gdLst/>
            <a:ahLst/>
            <a:cxnLst/>
            <a:rect l="l" t="t" r="r" b="b"/>
            <a:pathLst>
              <a:path w="5428145" h="6401743">
                <a:moveTo>
                  <a:pt x="5428144" y="0"/>
                </a:moveTo>
                <a:lnTo>
                  <a:pt x="0" y="0"/>
                </a:lnTo>
                <a:lnTo>
                  <a:pt x="0" y="6401744"/>
                </a:lnTo>
                <a:lnTo>
                  <a:pt x="5428144" y="6401744"/>
                </a:lnTo>
                <a:lnTo>
                  <a:pt x="542814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374084" y="1939680"/>
            <a:ext cx="3638549" cy="774019"/>
          </a:xfrm>
          <a:custGeom>
            <a:avLst/>
            <a:gdLst/>
            <a:ahLst/>
            <a:cxnLst/>
            <a:rect l="l" t="t" r="r" b="b"/>
            <a:pathLst>
              <a:path w="3638549" h="774019">
                <a:moveTo>
                  <a:pt x="0" y="0"/>
                </a:moveTo>
                <a:lnTo>
                  <a:pt x="3638550" y="0"/>
                </a:lnTo>
                <a:lnTo>
                  <a:pt x="3638550" y="774018"/>
                </a:lnTo>
                <a:lnTo>
                  <a:pt x="0" y="774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 flipV="1">
            <a:off x="4403048" y="1939680"/>
            <a:ext cx="3638549" cy="774019"/>
          </a:xfrm>
          <a:custGeom>
            <a:avLst/>
            <a:gdLst/>
            <a:ahLst/>
            <a:cxnLst/>
            <a:rect l="l" t="t" r="r" b="b"/>
            <a:pathLst>
              <a:path w="3638549" h="774019">
                <a:moveTo>
                  <a:pt x="0" y="774018"/>
                </a:moveTo>
                <a:lnTo>
                  <a:pt x="3638549" y="774018"/>
                </a:lnTo>
                <a:lnTo>
                  <a:pt x="3638549" y="0"/>
                </a:lnTo>
                <a:lnTo>
                  <a:pt x="0" y="0"/>
                </a:lnTo>
                <a:lnTo>
                  <a:pt x="0" y="77401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318415" flipH="1">
            <a:off x="-542780" y="6057428"/>
            <a:ext cx="5428145" cy="6401743"/>
          </a:xfrm>
          <a:custGeom>
            <a:avLst/>
            <a:gdLst/>
            <a:ahLst/>
            <a:cxnLst/>
            <a:rect l="l" t="t" r="r" b="b"/>
            <a:pathLst>
              <a:path w="5428145" h="6401743">
                <a:moveTo>
                  <a:pt x="5428145" y="0"/>
                </a:moveTo>
                <a:lnTo>
                  <a:pt x="0" y="0"/>
                </a:lnTo>
                <a:lnTo>
                  <a:pt x="0" y="6401744"/>
                </a:lnTo>
                <a:lnTo>
                  <a:pt x="5428145" y="6401744"/>
                </a:lnTo>
                <a:lnTo>
                  <a:pt x="54281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790671" y="5007114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5" name="Freeform 15"/>
          <p:cNvSpPr/>
          <p:nvPr/>
        </p:nvSpPr>
        <p:spPr>
          <a:xfrm rot="-7467844">
            <a:off x="1911345" y="354652"/>
            <a:ext cx="2284159" cy="2370074"/>
          </a:xfrm>
          <a:custGeom>
            <a:avLst/>
            <a:gdLst/>
            <a:ahLst/>
            <a:cxnLst/>
            <a:rect l="l" t="t" r="r" b="b"/>
            <a:pathLst>
              <a:path w="2284159" h="2370074">
                <a:moveTo>
                  <a:pt x="0" y="0"/>
                </a:moveTo>
                <a:lnTo>
                  <a:pt x="2284159" y="0"/>
                </a:lnTo>
                <a:lnTo>
                  <a:pt x="2284159" y="2370074"/>
                </a:lnTo>
                <a:lnTo>
                  <a:pt x="0" y="237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274171" y="4195924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3151912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54792" y="4467875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l="-101042" t="-84932" b="-11017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10664829">
            <a:off x="1802671" y="425320"/>
            <a:ext cx="13654553" cy="21642663"/>
          </a:xfrm>
          <a:custGeom>
            <a:avLst/>
            <a:gdLst/>
            <a:ahLst/>
            <a:cxnLst/>
            <a:rect l="l" t="t" r="r" b="b"/>
            <a:pathLst>
              <a:path w="13654553" h="21642663">
                <a:moveTo>
                  <a:pt x="0" y="0"/>
                </a:moveTo>
                <a:lnTo>
                  <a:pt x="13654553" y="0"/>
                </a:lnTo>
                <a:lnTo>
                  <a:pt x="13654553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58271" y="1075029"/>
            <a:ext cx="11536704" cy="158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5"/>
              </a:lnSpc>
            </a:pPr>
            <a:r>
              <a:rPr lang="en-US" sz="11905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Team Members</a:t>
            </a:r>
          </a:p>
        </p:txBody>
      </p:sp>
      <p:sp>
        <p:nvSpPr>
          <p:cNvPr id="9" name="Freeform 9"/>
          <p:cNvSpPr/>
          <p:nvPr/>
        </p:nvSpPr>
        <p:spPr>
          <a:xfrm>
            <a:off x="-1085278" y="5059349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 rot="10284092">
            <a:off x="12816502" y="2639955"/>
            <a:ext cx="3556947" cy="3482543"/>
            <a:chOff x="0" y="0"/>
            <a:chExt cx="4742596" cy="4643390"/>
          </a:xfrm>
        </p:grpSpPr>
        <p:sp>
          <p:nvSpPr>
            <p:cNvPr id="11" name="Freeform 11"/>
            <p:cNvSpPr/>
            <p:nvPr/>
          </p:nvSpPr>
          <p:spPr>
            <a:xfrm rot="-3636955">
              <a:off x="713630" y="533730"/>
              <a:ext cx="3315336" cy="3575930"/>
            </a:xfrm>
            <a:custGeom>
              <a:avLst/>
              <a:gdLst/>
              <a:ahLst/>
              <a:cxnLst/>
              <a:rect l="l" t="t" r="r" b="b"/>
              <a:pathLst>
                <a:path w="3315336" h="3575930">
                  <a:moveTo>
                    <a:pt x="0" y="0"/>
                  </a:moveTo>
                  <a:lnTo>
                    <a:pt x="3315336" y="0"/>
                  </a:lnTo>
                  <a:lnTo>
                    <a:pt x="3315336" y="3575930"/>
                  </a:lnTo>
                  <a:lnTo>
                    <a:pt x="0" y="357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984716" y="1172521"/>
              <a:ext cx="2427900" cy="2437039"/>
            </a:xfrm>
            <a:custGeom>
              <a:avLst/>
              <a:gdLst/>
              <a:ahLst/>
              <a:cxnLst/>
              <a:rect l="l" t="t" r="r" b="b"/>
              <a:pathLst>
                <a:path w="2427900" h="2437039">
                  <a:moveTo>
                    <a:pt x="0" y="0"/>
                  </a:moveTo>
                  <a:lnTo>
                    <a:pt x="2427899" y="0"/>
                  </a:lnTo>
                  <a:lnTo>
                    <a:pt x="2427899" y="2437039"/>
                  </a:lnTo>
                  <a:lnTo>
                    <a:pt x="0" y="2437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10886" y="1785524"/>
              <a:ext cx="2836396" cy="1421743"/>
            </a:xfrm>
            <a:custGeom>
              <a:avLst/>
              <a:gdLst/>
              <a:ahLst/>
              <a:cxnLst/>
              <a:rect l="l" t="t" r="r" b="b"/>
              <a:pathLst>
                <a:path w="2836396" h="1421743">
                  <a:moveTo>
                    <a:pt x="0" y="0"/>
                  </a:moveTo>
                  <a:lnTo>
                    <a:pt x="2836396" y="0"/>
                  </a:lnTo>
                  <a:lnTo>
                    <a:pt x="2836396" y="1421744"/>
                  </a:lnTo>
                  <a:lnTo>
                    <a:pt x="0" y="142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1368054">
            <a:off x="3794750" y="3001949"/>
            <a:ext cx="4406747" cy="4114800"/>
          </a:xfrm>
          <a:custGeom>
            <a:avLst/>
            <a:gdLst/>
            <a:ahLst/>
            <a:cxnLst/>
            <a:rect l="l" t="t" r="r" b="b"/>
            <a:pathLst>
              <a:path w="4406747" h="4114800">
                <a:moveTo>
                  <a:pt x="0" y="0"/>
                </a:moveTo>
                <a:lnTo>
                  <a:pt x="4406747" y="0"/>
                </a:lnTo>
                <a:lnTo>
                  <a:pt x="44067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875515">
            <a:off x="9056954" y="3195459"/>
            <a:ext cx="4207226" cy="3928498"/>
          </a:xfrm>
          <a:custGeom>
            <a:avLst/>
            <a:gdLst/>
            <a:ahLst/>
            <a:cxnLst/>
            <a:rect l="l" t="t" r="r" b="b"/>
            <a:pathLst>
              <a:path w="4207226" h="3928498">
                <a:moveTo>
                  <a:pt x="0" y="0"/>
                </a:moveTo>
                <a:lnTo>
                  <a:pt x="4207226" y="0"/>
                </a:lnTo>
                <a:lnTo>
                  <a:pt x="4207226" y="3928498"/>
                </a:lnTo>
                <a:lnTo>
                  <a:pt x="0" y="39284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224519">
            <a:off x="6504464" y="6318125"/>
            <a:ext cx="4115272" cy="3842635"/>
          </a:xfrm>
          <a:custGeom>
            <a:avLst/>
            <a:gdLst/>
            <a:ahLst/>
            <a:cxnLst/>
            <a:rect l="l" t="t" r="r" b="b"/>
            <a:pathLst>
              <a:path w="4115272" h="3842635">
                <a:moveTo>
                  <a:pt x="0" y="0"/>
                </a:moveTo>
                <a:lnTo>
                  <a:pt x="4115272" y="0"/>
                </a:lnTo>
                <a:lnTo>
                  <a:pt x="4115272" y="3842636"/>
                </a:lnTo>
                <a:lnTo>
                  <a:pt x="0" y="38426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171367" y="4211898"/>
            <a:ext cx="3584534" cy="165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0"/>
              </a:lnSpc>
            </a:pPr>
            <a:r>
              <a:rPr lang="en-US" sz="4730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RANJAN BARIA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07218" y="4315913"/>
            <a:ext cx="3106698" cy="16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0"/>
              </a:lnSpc>
            </a:pPr>
            <a:r>
              <a:rPr lang="en-US" sz="4730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AANCHAL </a:t>
            </a:r>
          </a:p>
          <a:p>
            <a:pPr algn="ctr">
              <a:lnSpc>
                <a:spcPts val="6620"/>
              </a:lnSpc>
            </a:pPr>
            <a:r>
              <a:rPr lang="en-US" sz="4730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KUMARI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08751" y="7366064"/>
            <a:ext cx="3106698" cy="1651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0"/>
              </a:lnSpc>
            </a:pPr>
            <a:r>
              <a:rPr lang="en-US" sz="4730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SANIYA RANA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15521821" y="-9540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89354" y="3913641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 flipV="1">
            <a:off x="5816488" y="3913641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6" y="558600"/>
                </a:lnTo>
                <a:lnTo>
                  <a:pt x="2625896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022632" y="2287848"/>
            <a:ext cx="12169622" cy="162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0"/>
              </a:lnSpc>
            </a:pPr>
            <a:r>
              <a:rPr lang="en-US" sz="12220" b="1" dirty="0">
                <a:solidFill>
                  <a:srgbClr val="5E484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40046" y="4543694"/>
            <a:ext cx="8348547" cy="496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0"/>
              </a:lnSpc>
            </a:pPr>
            <a:r>
              <a:rPr lang="en-US" sz="3200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Artistic creation is an inclusive e-commerce platform designed to promote and sell authentic Indian handicrafts made by economically weaker sections. The goal is to offer them a direct-to-consumer marketplace where they can earn fair income, gain visibility, and achieve social and financial independence.</a:t>
            </a:r>
          </a:p>
        </p:txBody>
      </p:sp>
      <p:sp>
        <p:nvSpPr>
          <p:cNvPr id="15" name="Freeform 15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45332" y="1333500"/>
            <a:ext cx="2956108" cy="201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5"/>
              </a:lnSpc>
            </a:pPr>
            <a:r>
              <a:rPr lang="en-US" sz="15100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01</a:t>
            </a:r>
          </a:p>
        </p:txBody>
      </p:sp>
      <p:sp>
        <p:nvSpPr>
          <p:cNvPr id="20" name="Freeform 20"/>
          <p:cNvSpPr/>
          <p:nvPr/>
        </p:nvSpPr>
        <p:spPr>
          <a:xfrm rot="-5400000">
            <a:off x="8660265" y="3898054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101042" t="-84932" b="-1101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57502" y="3179437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 flipV="1">
            <a:off x="5805564" y="3254191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929508" y="1279173"/>
            <a:ext cx="12169622" cy="206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</a:pPr>
            <a:r>
              <a:rPr lang="en-US" sz="8025" b="1">
                <a:solidFill>
                  <a:srgbClr val="5E484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Why we choose this project?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01440" y="4226857"/>
            <a:ext cx="11425401" cy="372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3900" lvl="1" indent="-361950" algn="ctr">
              <a:lnSpc>
                <a:spcPts val="4155"/>
              </a:lnSpc>
              <a:buFont typeface="Arial" panose="020B0604020202020204"/>
              <a:buChar char="•"/>
            </a:pPr>
            <a:r>
              <a:rPr lang="en-US" sz="3355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Our main aim of this project is to help women artisans who are not getting the correct value for there handmade products.</a:t>
            </a:r>
          </a:p>
          <a:p>
            <a:pPr marL="723900" lvl="1" indent="-361950" algn="ctr">
              <a:lnSpc>
                <a:spcPts val="4155"/>
              </a:lnSpc>
              <a:buFont typeface="Arial" panose="020B0604020202020204"/>
              <a:buChar char="•"/>
            </a:pPr>
            <a:r>
              <a:rPr lang="en-US" sz="3355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The another aim is , they are not getting the correct marketplace to sell there products, and if they get any they sell there products at a very huge rate without providing them a profit they deserved.</a:t>
            </a:r>
          </a:p>
          <a:p>
            <a:pPr marL="723900" lvl="1" indent="-361950" algn="ctr">
              <a:lnSpc>
                <a:spcPts val="4155"/>
              </a:lnSpc>
              <a:buFont typeface="Arial" panose="020B0604020202020204"/>
              <a:buChar char="•"/>
            </a:pPr>
            <a:r>
              <a:rPr lang="en-US" sz="3355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Our aim is not only to provide a platform but also to offer the perfect price for their product, helping them sell at its true value.</a:t>
            </a:r>
          </a:p>
        </p:txBody>
      </p:sp>
      <p:sp>
        <p:nvSpPr>
          <p:cNvPr id="15" name="Freeform 15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45332" y="1333500"/>
            <a:ext cx="2956108" cy="201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5"/>
              </a:lnSpc>
            </a:pPr>
            <a:r>
              <a:rPr lang="en-US" sz="15100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02</a:t>
            </a:r>
          </a:p>
        </p:txBody>
      </p:sp>
      <p:sp>
        <p:nvSpPr>
          <p:cNvPr id="20" name="Freeform 20"/>
          <p:cNvSpPr/>
          <p:nvPr/>
        </p:nvSpPr>
        <p:spPr>
          <a:xfrm rot="-5400000">
            <a:off x="8789946" y="3163850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l="-101042" t="-84932" b="-11017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3680423"/>
            <a:ext cx="7446195" cy="5577877"/>
          </a:xfrm>
          <a:custGeom>
            <a:avLst/>
            <a:gdLst/>
            <a:ahLst/>
            <a:cxnLst/>
            <a:rect l="l" t="t" r="r" b="b"/>
            <a:pathLst>
              <a:path w="7446195" h="5577877">
                <a:moveTo>
                  <a:pt x="0" y="0"/>
                </a:moveTo>
                <a:lnTo>
                  <a:pt x="7446195" y="0"/>
                </a:lnTo>
                <a:lnTo>
                  <a:pt x="7446195" y="5577877"/>
                </a:lnTo>
                <a:lnTo>
                  <a:pt x="0" y="55778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38489" y="1830305"/>
            <a:ext cx="11083332" cy="1511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0"/>
              </a:lnSpc>
            </a:pPr>
            <a:r>
              <a:rPr lang="en-US" sz="11295" b="1">
                <a:solidFill>
                  <a:srgbClr val="F3F1DB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Objectives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717733" y="2179435"/>
            <a:ext cx="1765987" cy="512890"/>
          </a:xfrm>
          <a:custGeom>
            <a:avLst/>
            <a:gdLst/>
            <a:ahLst/>
            <a:cxnLst/>
            <a:rect l="l" t="t" r="r" b="b"/>
            <a:pathLst>
              <a:path w="1765987" h="512890">
                <a:moveTo>
                  <a:pt x="0" y="0"/>
                </a:moveTo>
                <a:lnTo>
                  <a:pt x="1765988" y="0"/>
                </a:lnTo>
                <a:lnTo>
                  <a:pt x="1765988" y="512891"/>
                </a:lnTo>
                <a:lnTo>
                  <a:pt x="0" y="5128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36525"/>
            </a:stretch>
          </a:blipFill>
        </p:spPr>
      </p:sp>
      <p:grpSp>
        <p:nvGrpSpPr>
          <p:cNvPr id="11" name="Group 11"/>
          <p:cNvGrpSpPr/>
          <p:nvPr/>
        </p:nvGrpSpPr>
        <p:grpSpPr>
          <a:xfrm rot="10284092">
            <a:off x="14490882" y="7071235"/>
            <a:ext cx="3147408" cy="3081570"/>
            <a:chOff x="0" y="0"/>
            <a:chExt cx="4196544" cy="4108761"/>
          </a:xfrm>
        </p:grpSpPr>
        <p:sp>
          <p:nvSpPr>
            <p:cNvPr id="12" name="Freeform 12"/>
            <p:cNvSpPr/>
            <p:nvPr/>
          </p:nvSpPr>
          <p:spPr>
            <a:xfrm rot="-3636955">
              <a:off x="631464" y="472278"/>
              <a:ext cx="2933616" cy="3164206"/>
            </a:xfrm>
            <a:custGeom>
              <a:avLst/>
              <a:gdLst/>
              <a:ahLst/>
              <a:cxnLst/>
              <a:rect l="l" t="t" r="r" b="b"/>
              <a:pathLst>
                <a:path w="2933616" h="3164206">
                  <a:moveTo>
                    <a:pt x="0" y="0"/>
                  </a:moveTo>
                  <a:lnTo>
                    <a:pt x="2933616" y="0"/>
                  </a:lnTo>
                  <a:lnTo>
                    <a:pt x="2933616" y="3164205"/>
                  </a:lnTo>
                  <a:lnTo>
                    <a:pt x="0" y="316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871338" y="1037520"/>
              <a:ext cx="2148357" cy="2156443"/>
            </a:xfrm>
            <a:custGeom>
              <a:avLst/>
              <a:gdLst/>
              <a:ahLst/>
              <a:cxnLst/>
              <a:rect l="l" t="t" r="r" b="b"/>
              <a:pathLst>
                <a:path w="2148357" h="2156443">
                  <a:moveTo>
                    <a:pt x="0" y="0"/>
                  </a:moveTo>
                  <a:lnTo>
                    <a:pt x="2148356" y="0"/>
                  </a:lnTo>
                  <a:lnTo>
                    <a:pt x="2148356" y="2156443"/>
                  </a:lnTo>
                  <a:lnTo>
                    <a:pt x="0" y="2156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363578" y="1579943"/>
              <a:ext cx="2509819" cy="1258047"/>
            </a:xfrm>
            <a:custGeom>
              <a:avLst/>
              <a:gdLst/>
              <a:ahLst/>
              <a:cxnLst/>
              <a:rect l="l" t="t" r="r" b="b"/>
              <a:pathLst>
                <a:path w="2509819" h="1258047">
                  <a:moveTo>
                    <a:pt x="0" y="0"/>
                  </a:moveTo>
                  <a:lnTo>
                    <a:pt x="2509819" y="0"/>
                  </a:lnTo>
                  <a:lnTo>
                    <a:pt x="2509819" y="1258047"/>
                  </a:lnTo>
                  <a:lnTo>
                    <a:pt x="0" y="1258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 flipH="1">
            <a:off x="4443767" y="2187384"/>
            <a:ext cx="1765987" cy="512890"/>
          </a:xfrm>
          <a:custGeom>
            <a:avLst/>
            <a:gdLst/>
            <a:ahLst/>
            <a:cxnLst/>
            <a:rect l="l" t="t" r="r" b="b"/>
            <a:pathLst>
              <a:path w="1765987" h="512890">
                <a:moveTo>
                  <a:pt x="1765987" y="0"/>
                </a:moveTo>
                <a:lnTo>
                  <a:pt x="0" y="0"/>
                </a:lnTo>
                <a:lnTo>
                  <a:pt x="0" y="512890"/>
                </a:lnTo>
                <a:lnTo>
                  <a:pt x="1765987" y="512890"/>
                </a:lnTo>
                <a:lnTo>
                  <a:pt x="176598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36525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802401" y="4491534"/>
            <a:ext cx="6155148" cy="3592054"/>
            <a:chOff x="0" y="0"/>
            <a:chExt cx="10924540" cy="6375400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10899140" cy="6350000"/>
            </a:xfrm>
            <a:custGeom>
              <a:avLst/>
              <a:gdLst/>
              <a:ahLst/>
              <a:cxnLst/>
              <a:rect l="l" t="t" r="r" b="b"/>
              <a:pathLst>
                <a:path w="10899140" h="6350000">
                  <a:moveTo>
                    <a:pt x="10314940" y="0"/>
                  </a:moveTo>
                  <a:lnTo>
                    <a:pt x="584200" y="0"/>
                  </a:lnTo>
                  <a:cubicBezTo>
                    <a:pt x="584200" y="322580"/>
                    <a:pt x="322580" y="584200"/>
                    <a:pt x="0" y="584200"/>
                  </a:cubicBezTo>
                  <a:lnTo>
                    <a:pt x="0" y="5765800"/>
                  </a:lnTo>
                  <a:cubicBezTo>
                    <a:pt x="322580" y="5765800"/>
                    <a:pt x="584200" y="6027420"/>
                    <a:pt x="584200" y="6350000"/>
                  </a:cubicBezTo>
                  <a:lnTo>
                    <a:pt x="10314940" y="6350000"/>
                  </a:lnTo>
                  <a:cubicBezTo>
                    <a:pt x="10314940" y="6027420"/>
                    <a:pt x="10576560" y="5765800"/>
                    <a:pt x="10899140" y="5765800"/>
                  </a:cubicBezTo>
                  <a:lnTo>
                    <a:pt x="10899140" y="584200"/>
                  </a:lnTo>
                  <a:cubicBezTo>
                    <a:pt x="10576560" y="584200"/>
                    <a:pt x="10314940" y="322580"/>
                    <a:pt x="10314940" y="0"/>
                  </a:cubicBezTo>
                  <a:close/>
                </a:path>
              </a:pathLst>
            </a:custGeom>
            <a:blipFill>
              <a:blip r:embed="rId15"/>
              <a:stretch>
                <a:fillRect t="-3421" b="-3421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924540" cy="6375400"/>
            </a:xfrm>
            <a:custGeom>
              <a:avLst/>
              <a:gdLst/>
              <a:ahLst/>
              <a:cxnLst/>
              <a:rect l="l" t="t" r="r" b="b"/>
              <a:pathLst>
                <a:path w="10924540" h="6375400">
                  <a:moveTo>
                    <a:pt x="10340340" y="6375400"/>
                  </a:moveTo>
                  <a:lnTo>
                    <a:pt x="584200" y="6375400"/>
                  </a:lnTo>
                  <a:lnTo>
                    <a:pt x="584200" y="6362700"/>
                  </a:lnTo>
                  <a:cubicBezTo>
                    <a:pt x="584200" y="6047740"/>
                    <a:pt x="327660" y="5791200"/>
                    <a:pt x="12700" y="5791200"/>
                  </a:cubicBezTo>
                  <a:lnTo>
                    <a:pt x="0" y="5791200"/>
                  </a:lnTo>
                  <a:lnTo>
                    <a:pt x="0" y="584200"/>
                  </a:lnTo>
                  <a:lnTo>
                    <a:pt x="12700" y="584200"/>
                  </a:lnTo>
                  <a:cubicBezTo>
                    <a:pt x="327660" y="584200"/>
                    <a:pt x="584200" y="327660"/>
                    <a:pt x="584200" y="12700"/>
                  </a:cubicBezTo>
                  <a:lnTo>
                    <a:pt x="584200" y="0"/>
                  </a:lnTo>
                  <a:lnTo>
                    <a:pt x="10340340" y="0"/>
                  </a:lnTo>
                  <a:lnTo>
                    <a:pt x="10340340" y="12700"/>
                  </a:lnTo>
                  <a:cubicBezTo>
                    <a:pt x="10340340" y="327660"/>
                    <a:pt x="10596880" y="584200"/>
                    <a:pt x="10911840" y="584200"/>
                  </a:cubicBezTo>
                  <a:lnTo>
                    <a:pt x="10924540" y="584200"/>
                  </a:lnTo>
                  <a:lnTo>
                    <a:pt x="10924540" y="5791200"/>
                  </a:lnTo>
                  <a:lnTo>
                    <a:pt x="10911840" y="5791200"/>
                  </a:lnTo>
                  <a:cubicBezTo>
                    <a:pt x="10596880" y="5791200"/>
                    <a:pt x="10340340" y="6047740"/>
                    <a:pt x="10340340" y="6362700"/>
                  </a:cubicBezTo>
                  <a:lnTo>
                    <a:pt x="10340340" y="6375400"/>
                  </a:lnTo>
                  <a:close/>
                  <a:moveTo>
                    <a:pt x="609600" y="6350000"/>
                  </a:moveTo>
                  <a:lnTo>
                    <a:pt x="10314940" y="6350000"/>
                  </a:lnTo>
                  <a:cubicBezTo>
                    <a:pt x="10321290" y="6031230"/>
                    <a:pt x="10580370" y="5773420"/>
                    <a:pt x="10899140" y="5765800"/>
                  </a:cubicBezTo>
                  <a:lnTo>
                    <a:pt x="10899140" y="609600"/>
                  </a:lnTo>
                  <a:cubicBezTo>
                    <a:pt x="10580370" y="603250"/>
                    <a:pt x="10322560" y="344170"/>
                    <a:pt x="10314940" y="25400"/>
                  </a:cubicBezTo>
                  <a:lnTo>
                    <a:pt x="609600" y="25400"/>
                  </a:lnTo>
                  <a:cubicBezTo>
                    <a:pt x="601980" y="344170"/>
                    <a:pt x="344170" y="601980"/>
                    <a:pt x="25400" y="609600"/>
                  </a:cubicBezTo>
                  <a:lnTo>
                    <a:pt x="25400" y="5765800"/>
                  </a:lnTo>
                  <a:cubicBezTo>
                    <a:pt x="344170" y="5773420"/>
                    <a:pt x="601980" y="6031230"/>
                    <a:pt x="609600" y="6350000"/>
                  </a:cubicBezTo>
                  <a:close/>
                </a:path>
              </a:pathLst>
            </a:custGeom>
            <a:solidFill>
              <a:srgbClr val="4A2D0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45332" y="1333500"/>
            <a:ext cx="2956108" cy="201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5"/>
              </a:lnSpc>
            </a:pPr>
            <a:r>
              <a:rPr lang="en-US" sz="15100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3933" y="4092926"/>
            <a:ext cx="8846337" cy="4900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0" lvl="1" indent="-421005" algn="ctr">
              <a:lnSpc>
                <a:spcPts val="5460"/>
              </a:lnSpc>
              <a:buFont typeface="Arial" panose="020B0604020202020204"/>
              <a:buChar char="•"/>
            </a:pPr>
            <a:r>
              <a:rPr lang="en-US" sz="3900" b="1" u="sng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Promote Indian Handicrafts</a:t>
            </a:r>
            <a:r>
              <a:rPr lang="en-US" sz="3900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 : Highlight and preserve traditional art by showcasing handmade products from across India.</a:t>
            </a:r>
          </a:p>
          <a:p>
            <a:pPr marL="842010" lvl="1" indent="-421005" algn="ctr">
              <a:lnSpc>
                <a:spcPts val="5460"/>
              </a:lnSpc>
              <a:buFont typeface="Arial" panose="020B0604020202020204"/>
              <a:buChar char="•"/>
            </a:pPr>
            <a:r>
              <a:rPr lang="en-US" sz="3900" b="1" u="sng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Empower Local  Artisans:</a:t>
            </a:r>
            <a:r>
              <a:rPr lang="en-US" sz="3900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 Provide a platform for rural to showcase and sell their talent, ensuring inclusive growth.</a:t>
            </a:r>
          </a:p>
          <a:p>
            <a:pPr marL="842010" lvl="1" indent="-421005" algn="ctr">
              <a:lnSpc>
                <a:spcPts val="5460"/>
              </a:lnSpc>
              <a:buFont typeface="Arial" panose="020B0604020202020204"/>
              <a:buChar char="•"/>
            </a:pPr>
            <a:endParaRPr lang="en-US" sz="3900" b="1">
              <a:solidFill>
                <a:srgbClr val="5E4840"/>
              </a:solidFill>
              <a:latin typeface="Monterchi Sans Bold" panose="02000503060000020004"/>
              <a:ea typeface="Monterchi Sans Bold" panose="02000503060000020004"/>
              <a:cs typeface="Monterchi Sans Bold" panose="02000503060000020004"/>
              <a:sym typeface="Monterchi Sans Bold" panose="020005030600000200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56056" y="1768225"/>
            <a:ext cx="11411148" cy="145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05"/>
              </a:lnSpc>
            </a:pPr>
            <a:r>
              <a:rPr lang="en-US" sz="10925" b="1">
                <a:solidFill>
                  <a:srgbClr val="F3F1DB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Key Features</a:t>
            </a:r>
          </a:p>
        </p:txBody>
      </p:sp>
      <p:sp>
        <p:nvSpPr>
          <p:cNvPr id="9" name="Freeform 9"/>
          <p:cNvSpPr/>
          <p:nvPr/>
        </p:nvSpPr>
        <p:spPr>
          <a:xfrm>
            <a:off x="13646734" y="2005829"/>
            <a:ext cx="1236381" cy="720005"/>
          </a:xfrm>
          <a:custGeom>
            <a:avLst/>
            <a:gdLst/>
            <a:ahLst/>
            <a:cxnLst/>
            <a:rect l="l" t="t" r="r" b="b"/>
            <a:pathLst>
              <a:path w="1236381" h="720005">
                <a:moveTo>
                  <a:pt x="0" y="0"/>
                </a:moveTo>
                <a:lnTo>
                  <a:pt x="1236381" y="0"/>
                </a:lnTo>
                <a:lnTo>
                  <a:pt x="1236381" y="720005"/>
                </a:lnTo>
                <a:lnTo>
                  <a:pt x="0" y="720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l="-173753"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3915656" y="2005829"/>
            <a:ext cx="1304410" cy="759622"/>
          </a:xfrm>
          <a:custGeom>
            <a:avLst/>
            <a:gdLst/>
            <a:ahLst/>
            <a:cxnLst/>
            <a:rect l="l" t="t" r="r" b="b"/>
            <a:pathLst>
              <a:path w="1304410" h="759622">
                <a:moveTo>
                  <a:pt x="1304410" y="0"/>
                </a:moveTo>
                <a:lnTo>
                  <a:pt x="0" y="0"/>
                </a:lnTo>
                <a:lnTo>
                  <a:pt x="0" y="759622"/>
                </a:lnTo>
                <a:lnTo>
                  <a:pt x="1304410" y="759622"/>
                </a:lnTo>
                <a:lnTo>
                  <a:pt x="13044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l="-173753"/>
            </a:stretch>
          </a:blipFill>
        </p:spPr>
      </p:sp>
      <p:sp>
        <p:nvSpPr>
          <p:cNvPr id="11" name="Freeform 11"/>
          <p:cNvSpPr/>
          <p:nvPr/>
        </p:nvSpPr>
        <p:spPr>
          <a:xfrm rot="-1140091">
            <a:off x="15034828" y="-768732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33353" y="4418236"/>
            <a:ext cx="6976279" cy="5238552"/>
          </a:xfrm>
          <a:custGeom>
            <a:avLst/>
            <a:gdLst/>
            <a:ahLst/>
            <a:cxnLst/>
            <a:rect l="l" t="t" r="r" b="b"/>
            <a:pathLst>
              <a:path w="6976279" h="5238552">
                <a:moveTo>
                  <a:pt x="0" y="0"/>
                </a:moveTo>
                <a:lnTo>
                  <a:pt x="6976279" y="0"/>
                </a:lnTo>
                <a:lnTo>
                  <a:pt x="6976279" y="5238552"/>
                </a:lnTo>
                <a:lnTo>
                  <a:pt x="0" y="52385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29294" y="4494609"/>
            <a:ext cx="6874572" cy="5162178"/>
          </a:xfrm>
          <a:custGeom>
            <a:avLst/>
            <a:gdLst/>
            <a:ahLst/>
            <a:cxnLst/>
            <a:rect l="l" t="t" r="r" b="b"/>
            <a:pathLst>
              <a:path w="6874572" h="5162178">
                <a:moveTo>
                  <a:pt x="0" y="0"/>
                </a:moveTo>
                <a:lnTo>
                  <a:pt x="6874572" y="0"/>
                </a:lnTo>
                <a:lnTo>
                  <a:pt x="6874572" y="5162179"/>
                </a:lnTo>
                <a:lnTo>
                  <a:pt x="0" y="51621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45332" y="1333500"/>
            <a:ext cx="2956108" cy="201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5"/>
              </a:lnSpc>
            </a:pPr>
            <a:r>
              <a:rPr lang="en-US" sz="15100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19699" y="4838796"/>
            <a:ext cx="6582460" cy="412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</a:pPr>
            <a:r>
              <a:rPr lang="en-US" sz="3940" b="1" u="sng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Emotion-Driven Shopping</a:t>
            </a:r>
          </a:p>
          <a:p>
            <a:pPr algn="ctr">
              <a:lnSpc>
                <a:spcPts val="5515"/>
              </a:lnSpc>
            </a:pPr>
            <a:endParaRPr lang="en-US" sz="3940" b="1" u="sng">
              <a:solidFill>
                <a:srgbClr val="5E4840"/>
              </a:solidFill>
              <a:latin typeface="Monterchi Sans Bold" panose="02000503060000020004"/>
              <a:ea typeface="Monterchi Sans Bold" panose="02000503060000020004"/>
              <a:cs typeface="Monterchi Sans Bold" panose="02000503060000020004"/>
              <a:sym typeface="Monterchi Sans Bold" panose="02000503060000020004"/>
            </a:endParaRPr>
          </a:p>
          <a:p>
            <a:pPr algn="ctr">
              <a:lnSpc>
                <a:spcPts val="5515"/>
              </a:lnSpc>
            </a:pPr>
            <a:r>
              <a:rPr lang="en-US" sz="3940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Not just products — buy culture, tradition, and passion wrapped in every handcrafted piece.</a:t>
            </a:r>
          </a:p>
          <a:p>
            <a:pPr algn="ctr">
              <a:lnSpc>
                <a:spcPts val="5515"/>
              </a:lnSpc>
            </a:pPr>
            <a:endParaRPr lang="en-US" sz="3940" b="1">
              <a:solidFill>
                <a:srgbClr val="5E4840"/>
              </a:solidFill>
              <a:latin typeface="Monterchi Sans Bold" panose="02000503060000020004"/>
              <a:ea typeface="Monterchi Sans Bold" panose="02000503060000020004"/>
              <a:cs typeface="Monterchi Sans Bold" panose="02000503060000020004"/>
              <a:sym typeface="Monterchi Sans Bold" panose="0200050306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30263" y="4737033"/>
            <a:ext cx="6582460" cy="4243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5"/>
              </a:lnSpc>
            </a:pPr>
            <a:r>
              <a:rPr lang="en-US" sz="3940" b="1" u="sng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Empowering Artisans</a:t>
            </a:r>
          </a:p>
          <a:p>
            <a:pPr algn="ctr">
              <a:lnSpc>
                <a:spcPts val="5515"/>
              </a:lnSpc>
            </a:pPr>
            <a:endParaRPr lang="en-US" sz="3940" b="1" u="sng">
              <a:solidFill>
                <a:srgbClr val="5E4840"/>
              </a:solidFill>
              <a:latin typeface="Monterchi Sans Bold" panose="02000503060000020004"/>
              <a:ea typeface="Monterchi Sans Bold" panose="02000503060000020004"/>
              <a:cs typeface="Monterchi Sans Bold" panose="02000503060000020004"/>
              <a:sym typeface="Monterchi Sans Bold" panose="02000503060000020004"/>
            </a:endParaRPr>
          </a:p>
          <a:p>
            <a:pPr algn="ctr">
              <a:lnSpc>
                <a:spcPts val="5515"/>
              </a:lnSpc>
            </a:pPr>
            <a:r>
              <a:rPr lang="en-US" sz="3940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A platform that uplifts rural </a:t>
            </a:r>
            <a:r>
              <a:rPr lang="en-GB" altLang="en-US" sz="3940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artisans </a:t>
            </a:r>
            <a:r>
              <a:rPr lang="en-US" sz="3940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by showcasing their handmade talent.</a:t>
            </a:r>
          </a:p>
          <a:p>
            <a:pPr algn="ctr">
              <a:lnSpc>
                <a:spcPts val="5515"/>
              </a:lnSpc>
            </a:pPr>
            <a:endParaRPr lang="en-US" sz="3940" b="1">
              <a:solidFill>
                <a:srgbClr val="5E4840"/>
              </a:solidFill>
              <a:latin typeface="Monterchi Sans Bold" panose="02000503060000020004"/>
              <a:ea typeface="Monterchi Sans Bold" panose="02000503060000020004"/>
              <a:cs typeface="Monterchi Sans Bold" panose="02000503060000020004"/>
              <a:sym typeface="Monterchi Sans Bold" panose="020005030600000200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-10800000">
            <a:off x="15403866" y="-1106493"/>
            <a:ext cx="4285771" cy="12790609"/>
            <a:chOff x="0" y="0"/>
            <a:chExt cx="3263900" cy="9740900"/>
          </a:xfrm>
        </p:grpSpPr>
        <p:sp>
          <p:nvSpPr>
            <p:cNvPr id="18" name="Freeform 18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6090" y="3952220"/>
            <a:ext cx="4694339" cy="8722590"/>
          </a:xfrm>
          <a:custGeom>
            <a:avLst/>
            <a:gdLst/>
            <a:ahLst/>
            <a:cxnLst/>
            <a:rect l="l" t="t" r="r" b="b"/>
            <a:pathLst>
              <a:path w="4694339" h="8722590">
                <a:moveTo>
                  <a:pt x="0" y="0"/>
                </a:moveTo>
                <a:lnTo>
                  <a:pt x="4694340" y="0"/>
                </a:lnTo>
                <a:lnTo>
                  <a:pt x="4694340" y="8722591"/>
                </a:lnTo>
                <a:lnTo>
                  <a:pt x="0" y="8722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97827" y="1696569"/>
            <a:ext cx="12109868" cy="162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0"/>
              </a:lnSpc>
            </a:pPr>
            <a:r>
              <a:rPr lang="en-US" sz="12220" b="1">
                <a:solidFill>
                  <a:srgbClr val="F3F1DB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Project Goals</a:t>
            </a:r>
          </a:p>
        </p:txBody>
      </p:sp>
      <p:sp>
        <p:nvSpPr>
          <p:cNvPr id="10" name="Freeform 10"/>
          <p:cNvSpPr/>
          <p:nvPr/>
        </p:nvSpPr>
        <p:spPr>
          <a:xfrm>
            <a:off x="6798406" y="3820962"/>
            <a:ext cx="4694339" cy="8722590"/>
          </a:xfrm>
          <a:custGeom>
            <a:avLst/>
            <a:gdLst/>
            <a:ahLst/>
            <a:cxnLst/>
            <a:rect l="l" t="t" r="r" b="b"/>
            <a:pathLst>
              <a:path w="4694339" h="8722590">
                <a:moveTo>
                  <a:pt x="0" y="0"/>
                </a:moveTo>
                <a:lnTo>
                  <a:pt x="4694339" y="0"/>
                </a:lnTo>
                <a:lnTo>
                  <a:pt x="4694339" y="8722590"/>
                </a:lnTo>
                <a:lnTo>
                  <a:pt x="0" y="8722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997570" y="3689703"/>
            <a:ext cx="4694339" cy="8722590"/>
          </a:xfrm>
          <a:custGeom>
            <a:avLst/>
            <a:gdLst/>
            <a:ahLst/>
            <a:cxnLst/>
            <a:rect l="l" t="t" r="r" b="b"/>
            <a:pathLst>
              <a:path w="4694339" h="8722590">
                <a:moveTo>
                  <a:pt x="0" y="0"/>
                </a:moveTo>
                <a:lnTo>
                  <a:pt x="4694340" y="0"/>
                </a:lnTo>
                <a:lnTo>
                  <a:pt x="4694340" y="8722590"/>
                </a:lnTo>
                <a:lnTo>
                  <a:pt x="0" y="8722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06904" y="6078251"/>
            <a:ext cx="4224726" cy="83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3270" b="1" u="sng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Give Every Artisan a Voice</a:t>
            </a:r>
          </a:p>
          <a:p>
            <a:pPr algn="ctr">
              <a:lnSpc>
                <a:spcPts val="65"/>
              </a:lnSpc>
            </a:pPr>
            <a:endParaRPr lang="en-US" sz="3270" b="1" u="sng">
              <a:solidFill>
                <a:srgbClr val="493423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16479" y="7279885"/>
            <a:ext cx="3338927" cy="302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3245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Create an online platform where traditional artisans can sell their handcrafted products easily.</a:t>
            </a:r>
          </a:p>
          <a:p>
            <a:pPr algn="ctr">
              <a:lnSpc>
                <a:spcPts val="3440"/>
              </a:lnSpc>
            </a:pPr>
            <a:endParaRPr lang="en-US" sz="3245" b="1">
              <a:solidFill>
                <a:srgbClr val="5E4840"/>
              </a:solidFill>
              <a:latin typeface="Monterchi Sans Bold" panose="02000503060000020004"/>
              <a:ea typeface="Monterchi Sans Bold" panose="02000503060000020004"/>
              <a:cs typeface="Monterchi Sans Bold" panose="02000503060000020004"/>
              <a:sym typeface="Monterchi Sans Bold" panose="02000503060000020004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164786" y="4452086"/>
            <a:ext cx="3961580" cy="8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sz="6150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Goal 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76112" y="7010226"/>
            <a:ext cx="3338927" cy="259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250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Bring the beauty of handmade traditions to modern buyers who value stories, not just products.</a:t>
            </a:r>
          </a:p>
          <a:p>
            <a:pPr algn="ctr">
              <a:lnSpc>
                <a:spcPts val="3445"/>
              </a:lnSpc>
            </a:pPr>
            <a:endParaRPr lang="en-US" sz="3250" b="1">
              <a:solidFill>
                <a:srgbClr val="5E4840"/>
              </a:solidFill>
              <a:latin typeface="Monterchi Sans Bold" panose="02000503060000020004"/>
              <a:ea typeface="Monterchi Sans Bold" panose="02000503060000020004"/>
              <a:cs typeface="Monterchi Sans Bold" panose="02000503060000020004"/>
              <a:sym typeface="Monterchi Sans Bold" panose="020005030600000200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492870" y="4350682"/>
            <a:ext cx="3961580" cy="8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sz="6150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Goal 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40432" y="7010226"/>
            <a:ext cx="3338927" cy="259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250" b="1">
                <a:solidFill>
                  <a:srgbClr val="5E4840"/>
                </a:solidFill>
                <a:latin typeface="Monterchi Sans Bold" panose="02000503060000020004"/>
                <a:ea typeface="Monterchi Sans Bold" panose="02000503060000020004"/>
                <a:cs typeface="Monterchi Sans Bold" panose="02000503060000020004"/>
                <a:sym typeface="Monterchi Sans Bold" panose="02000503060000020004"/>
              </a:rPr>
              <a:t>Preserve and spread cultural heritage by showcasing region-specific handmade products.</a:t>
            </a:r>
          </a:p>
          <a:p>
            <a:pPr algn="ctr">
              <a:lnSpc>
                <a:spcPts val="3445"/>
              </a:lnSpc>
            </a:pPr>
            <a:endParaRPr lang="en-US" sz="3250" b="1">
              <a:solidFill>
                <a:srgbClr val="5E4840"/>
              </a:solidFill>
              <a:latin typeface="Monterchi Sans Bold" panose="02000503060000020004"/>
              <a:ea typeface="Monterchi Sans Bold" panose="02000503060000020004"/>
              <a:cs typeface="Monterchi Sans Bold" panose="02000503060000020004"/>
              <a:sym typeface="Monterchi Sans Bold" panose="020005030600000200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5332" y="1333500"/>
            <a:ext cx="2956108" cy="201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5"/>
              </a:lnSpc>
            </a:pPr>
            <a:r>
              <a:rPr lang="en-US" sz="15100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05</a:t>
            </a:r>
          </a:p>
        </p:txBody>
      </p:sp>
      <p:sp>
        <p:nvSpPr>
          <p:cNvPr id="19" name="Freeform 19"/>
          <p:cNvSpPr/>
          <p:nvPr/>
        </p:nvSpPr>
        <p:spPr>
          <a:xfrm rot="-1150962">
            <a:off x="15208057" y="149436"/>
            <a:ext cx="3832577" cy="3910793"/>
          </a:xfrm>
          <a:custGeom>
            <a:avLst/>
            <a:gdLst/>
            <a:ahLst/>
            <a:cxnLst/>
            <a:rect l="l" t="t" r="r" b="b"/>
            <a:pathLst>
              <a:path w="3832577" h="3910793">
                <a:moveTo>
                  <a:pt x="0" y="0"/>
                </a:moveTo>
                <a:lnTo>
                  <a:pt x="3832576" y="0"/>
                </a:lnTo>
                <a:lnTo>
                  <a:pt x="3832576" y="3910792"/>
                </a:lnTo>
                <a:lnTo>
                  <a:pt x="0" y="39107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962470" y="4686088"/>
            <a:ext cx="3961580" cy="8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0"/>
              </a:lnSpc>
            </a:pPr>
            <a:r>
              <a:rPr lang="en-US" sz="6150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Goal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01639" y="5739202"/>
            <a:ext cx="4224726" cy="83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5"/>
              </a:lnSpc>
            </a:pPr>
            <a:r>
              <a:rPr lang="en-US" sz="3270" b="1" u="sng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Celebrate Indian Culture &amp; Creativity</a:t>
            </a:r>
          </a:p>
          <a:p>
            <a:pPr algn="ctr">
              <a:lnSpc>
                <a:spcPts val="65"/>
              </a:lnSpc>
            </a:pPr>
            <a:endParaRPr lang="en-US" sz="3270" b="1" u="sng">
              <a:solidFill>
                <a:srgbClr val="493423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351049" y="5702621"/>
            <a:ext cx="3917692" cy="76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5"/>
              </a:lnSpc>
            </a:pPr>
            <a:r>
              <a:rPr lang="en-US" sz="3035" b="1" u="sng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Promote Indian Culture Through Art</a:t>
            </a:r>
          </a:p>
          <a:p>
            <a:pPr algn="ctr">
              <a:lnSpc>
                <a:spcPts val="160"/>
              </a:lnSpc>
            </a:pPr>
            <a:endParaRPr lang="en-US" sz="3035" b="1" u="sng">
              <a:solidFill>
                <a:srgbClr val="493423"/>
              </a:solidFill>
              <a:latin typeface="Obra Letra Bold"/>
              <a:ea typeface="Obra Letra Bold"/>
              <a:cs typeface="Obra Letra Bold"/>
              <a:sym typeface="Obra Letra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6350642" y="-1057738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3574496" y="1015490"/>
            <a:ext cx="9377735" cy="1329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5"/>
              </a:lnSpc>
            </a:pPr>
            <a:r>
              <a:rPr lang="en-US" sz="5105" b="1">
                <a:solidFill>
                  <a:srgbClr val="5E484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Art Without Barriers: Highlighting Disabled Artisans</a:t>
            </a:r>
          </a:p>
        </p:txBody>
      </p:sp>
      <p:sp>
        <p:nvSpPr>
          <p:cNvPr id="8" name="Freeform 8"/>
          <p:cNvSpPr/>
          <p:nvPr/>
        </p:nvSpPr>
        <p:spPr>
          <a:xfrm rot="-1607719" flipH="1">
            <a:off x="-2027260" y="6726104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-10622443">
            <a:off x="15051061" y="73481"/>
            <a:ext cx="2920516" cy="2859425"/>
            <a:chOff x="0" y="0"/>
            <a:chExt cx="3894022" cy="3812567"/>
          </a:xfrm>
        </p:grpSpPr>
        <p:sp>
          <p:nvSpPr>
            <p:cNvPr id="10" name="Freeform 10"/>
            <p:cNvSpPr/>
            <p:nvPr/>
          </p:nvSpPr>
          <p:spPr>
            <a:xfrm rot="-3636955">
              <a:off x="585943" y="438232"/>
              <a:ext cx="2722136" cy="2936103"/>
            </a:xfrm>
            <a:custGeom>
              <a:avLst/>
              <a:gdLst/>
              <a:ahLst/>
              <a:cxnLst/>
              <a:rect l="l" t="t" r="r" b="b"/>
              <a:pathLst>
                <a:path w="2722136" h="2936103">
                  <a:moveTo>
                    <a:pt x="0" y="0"/>
                  </a:moveTo>
                  <a:lnTo>
                    <a:pt x="2722136" y="0"/>
                  </a:lnTo>
                  <a:lnTo>
                    <a:pt x="2722136" y="2936103"/>
                  </a:lnTo>
                  <a:lnTo>
                    <a:pt x="0" y="29361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808524" y="962727"/>
              <a:ext cx="1993485" cy="2000989"/>
            </a:xfrm>
            <a:custGeom>
              <a:avLst/>
              <a:gdLst/>
              <a:ahLst/>
              <a:cxnLst/>
              <a:rect l="l" t="t" r="r" b="b"/>
              <a:pathLst>
                <a:path w="1993485" h="2000989">
                  <a:moveTo>
                    <a:pt x="0" y="0"/>
                  </a:moveTo>
                  <a:lnTo>
                    <a:pt x="1993486" y="0"/>
                  </a:lnTo>
                  <a:lnTo>
                    <a:pt x="1993486" y="2000989"/>
                  </a:lnTo>
                  <a:lnTo>
                    <a:pt x="0" y="20009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337368" y="1466048"/>
              <a:ext cx="2328891" cy="1167356"/>
            </a:xfrm>
            <a:custGeom>
              <a:avLst/>
              <a:gdLst/>
              <a:ahLst/>
              <a:cxnLst/>
              <a:rect l="l" t="t" r="r" b="b"/>
              <a:pathLst>
                <a:path w="2328891" h="1167356">
                  <a:moveTo>
                    <a:pt x="0" y="0"/>
                  </a:moveTo>
                  <a:lnTo>
                    <a:pt x="2328890" y="0"/>
                  </a:lnTo>
                  <a:lnTo>
                    <a:pt x="2328890" y="1167356"/>
                  </a:lnTo>
                  <a:lnTo>
                    <a:pt x="0" y="1167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9524705" y="3162597"/>
            <a:ext cx="7141496" cy="4925989"/>
          </a:xfrm>
          <a:custGeom>
            <a:avLst/>
            <a:gdLst/>
            <a:ahLst/>
            <a:cxnLst/>
            <a:rect l="l" t="t" r="r" b="b"/>
            <a:pathLst>
              <a:path w="7141496" h="4925989">
                <a:moveTo>
                  <a:pt x="0" y="0"/>
                </a:moveTo>
                <a:lnTo>
                  <a:pt x="7141496" y="0"/>
                </a:lnTo>
                <a:lnTo>
                  <a:pt x="7141496" y="4925989"/>
                </a:lnTo>
                <a:lnTo>
                  <a:pt x="0" y="4925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/>
            <a:stretch>
              <a:fillRect l="-5040" r="-868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244238" y="2996862"/>
            <a:ext cx="6450647" cy="612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6920" lvl="1" indent="-378460" algn="l">
              <a:lnSpc>
                <a:spcPts val="4345"/>
              </a:lnSpc>
              <a:buFont typeface="Arial" panose="020B0604020202020204"/>
              <a:buChar char="•"/>
            </a:pPr>
            <a:r>
              <a:rPr lang="en-US" altLang="en-US" sz="3200"/>
              <a:t>Around 56.1% of artisans in the handic raft world are women - showcasing their immense creativity, dedication, and role in preserving traditional art forms.</a:t>
            </a:r>
          </a:p>
          <a:p>
            <a:pPr marL="756920" lvl="1" indent="-378460" algn="l">
              <a:lnSpc>
                <a:spcPts val="4345"/>
              </a:lnSpc>
              <a:buFont typeface="Arial" panose="020B0604020202020204"/>
              <a:buChar char="•"/>
            </a:pPr>
            <a:endParaRPr lang="en-US" altLang="en-US" sz="3200"/>
          </a:p>
          <a:p>
            <a:pPr marL="756920" lvl="1" indent="-378460" algn="l">
              <a:lnSpc>
                <a:spcPts val="4345"/>
              </a:lnSpc>
              <a:buFont typeface="Arial" panose="020B0604020202020204"/>
              <a:buChar char="•"/>
            </a:pPr>
            <a:r>
              <a:rPr lang="en-US" altLang="en-US" sz="3200"/>
              <a:t>Artistic Creation aims to give these women the platform they deserve, helping them transform their talent into sustainable livelihoods and recognition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-6407426" y="325316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5"/>
                </a:lnTo>
                <a:lnTo>
                  <a:pt x="0" y="37205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489412" y="624965"/>
            <a:ext cx="2017406" cy="261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40"/>
              </a:lnSpc>
            </a:pPr>
            <a:r>
              <a:rPr lang="en-US" sz="15100" b="1">
                <a:solidFill>
                  <a:srgbClr val="5E4840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79729" y="-525772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16726" y="-1613291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10284092">
            <a:off x="13099802" y="808593"/>
            <a:ext cx="4089697" cy="4004149"/>
            <a:chOff x="0" y="0"/>
            <a:chExt cx="5452929" cy="5338865"/>
          </a:xfrm>
        </p:grpSpPr>
        <p:sp>
          <p:nvSpPr>
            <p:cNvPr id="9" name="Freeform 9"/>
            <p:cNvSpPr/>
            <p:nvPr/>
          </p:nvSpPr>
          <p:spPr>
            <a:xfrm rot="-3636955">
              <a:off x="820515" y="613671"/>
              <a:ext cx="3811898" cy="4111524"/>
            </a:xfrm>
            <a:custGeom>
              <a:avLst/>
              <a:gdLst/>
              <a:ahLst/>
              <a:cxnLst/>
              <a:rect l="l" t="t" r="r" b="b"/>
              <a:pathLst>
                <a:path w="3811898" h="4111524">
                  <a:moveTo>
                    <a:pt x="0" y="0"/>
                  </a:moveTo>
                  <a:lnTo>
                    <a:pt x="3811899" y="0"/>
                  </a:lnTo>
                  <a:lnTo>
                    <a:pt x="3811899" y="4111523"/>
                  </a:lnTo>
                  <a:lnTo>
                    <a:pt x="0" y="4111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32204" y="1348139"/>
              <a:ext cx="2791544" cy="2802052"/>
            </a:xfrm>
            <a:custGeom>
              <a:avLst/>
              <a:gdLst/>
              <a:ahLst/>
              <a:cxnLst/>
              <a:rect l="l" t="t" r="r" b="b"/>
              <a:pathLst>
                <a:path w="2791544" h="2802052">
                  <a:moveTo>
                    <a:pt x="0" y="0"/>
                  </a:moveTo>
                  <a:lnTo>
                    <a:pt x="2791544" y="0"/>
                  </a:lnTo>
                  <a:lnTo>
                    <a:pt x="2791544" y="2802051"/>
                  </a:lnTo>
                  <a:lnTo>
                    <a:pt x="0" y="28020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72427" y="2052956"/>
              <a:ext cx="3261223" cy="1634688"/>
            </a:xfrm>
            <a:custGeom>
              <a:avLst/>
              <a:gdLst/>
              <a:ahLst/>
              <a:cxnLst/>
              <a:rect l="l" t="t" r="r" b="b"/>
              <a:pathLst>
                <a:path w="3261223" h="1634688">
                  <a:moveTo>
                    <a:pt x="0" y="0"/>
                  </a:moveTo>
                  <a:lnTo>
                    <a:pt x="3261224" y="0"/>
                  </a:lnTo>
                  <a:lnTo>
                    <a:pt x="3261224" y="1634688"/>
                  </a:lnTo>
                  <a:lnTo>
                    <a:pt x="0" y="1634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5400000">
            <a:off x="1968458" y="4459390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3" name="Freeform 13"/>
          <p:cNvSpPr/>
          <p:nvPr/>
        </p:nvSpPr>
        <p:spPr>
          <a:xfrm rot="5400000">
            <a:off x="1403968" y="5737315"/>
            <a:ext cx="1067060" cy="1114036"/>
          </a:xfrm>
          <a:custGeom>
            <a:avLst/>
            <a:gdLst/>
            <a:ahLst/>
            <a:cxnLst/>
            <a:rect l="l" t="t" r="r" b="b"/>
            <a:pathLst>
              <a:path w="1067060" h="1114036">
                <a:moveTo>
                  <a:pt x="0" y="0"/>
                </a:moveTo>
                <a:lnTo>
                  <a:pt x="1067060" y="0"/>
                </a:lnTo>
                <a:lnTo>
                  <a:pt x="1067060" y="1114036"/>
                </a:lnTo>
                <a:lnTo>
                  <a:pt x="0" y="11140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l="-101042" t="-84932" b="-1101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110672" y="2558149"/>
            <a:ext cx="9444860" cy="7092231"/>
          </a:xfrm>
          <a:custGeom>
            <a:avLst/>
            <a:gdLst/>
            <a:ahLst/>
            <a:cxnLst/>
            <a:rect l="l" t="t" r="r" b="b"/>
            <a:pathLst>
              <a:path w="9444860" h="7092231">
                <a:moveTo>
                  <a:pt x="0" y="0"/>
                </a:moveTo>
                <a:lnTo>
                  <a:pt x="9444860" y="0"/>
                </a:lnTo>
                <a:lnTo>
                  <a:pt x="9444860" y="7092231"/>
                </a:lnTo>
                <a:lnTo>
                  <a:pt x="0" y="70922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45332" y="1333500"/>
            <a:ext cx="2956108" cy="2017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5"/>
              </a:lnSpc>
            </a:pPr>
            <a:r>
              <a:rPr lang="en-US" sz="15100" b="1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07289" y="334873"/>
            <a:ext cx="9506466" cy="1718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9600" b="1" dirty="0">
                <a:solidFill>
                  <a:srgbClr val="493423"/>
                </a:solidFill>
                <a:latin typeface="Obra Letra Bold"/>
                <a:ea typeface="Obra Letra Bold"/>
                <a:cs typeface="Obra Letra Bold"/>
                <a:sym typeface="Obra Letra Bold"/>
              </a:rPr>
              <a:t>Tech Stack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85739" y="3507070"/>
            <a:ext cx="9094727" cy="466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040" lvl="1" indent="-350520" algn="l">
              <a:lnSpc>
                <a:spcPts val="4545"/>
              </a:lnSpc>
              <a:buFont typeface="Arial" panose="020B0604020202020204"/>
              <a:buChar char="•"/>
            </a:pPr>
            <a:r>
              <a:rPr lang="en-US" sz="3245" b="1" u="sng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Frontend</a:t>
            </a:r>
            <a:r>
              <a:rPr lang="en-US" sz="3245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: </a:t>
            </a:r>
            <a:r>
              <a:rPr lang="en-GB" altLang="en-US" sz="3245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HTML,CSS,Bootstrap</a:t>
            </a:r>
            <a:endParaRPr lang="en-US" sz="3245" b="1">
              <a:solidFill>
                <a:srgbClr val="49342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545"/>
              </a:lnSpc>
            </a:pPr>
            <a:endParaRPr lang="en-US" sz="3245" b="1">
              <a:solidFill>
                <a:srgbClr val="49342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01040" lvl="1" indent="-350520" algn="l">
              <a:lnSpc>
                <a:spcPts val="4545"/>
              </a:lnSpc>
              <a:buFont typeface="Arial" panose="020B0604020202020204"/>
              <a:buChar char="•"/>
            </a:pPr>
            <a:r>
              <a:rPr lang="en-US" sz="3245" b="1" u="sng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Backend</a:t>
            </a:r>
            <a:r>
              <a:rPr lang="en-US" sz="3245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:  </a:t>
            </a:r>
            <a:r>
              <a:rPr lang="en-GB" altLang="en-US" sz="3245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Python,Php,mysql</a:t>
            </a:r>
            <a:endParaRPr lang="en-US" sz="3245" b="1">
              <a:solidFill>
                <a:srgbClr val="49342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4545"/>
              </a:lnSpc>
            </a:pPr>
            <a:endParaRPr lang="en-US" sz="3245" b="1">
              <a:solidFill>
                <a:srgbClr val="49342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01040" lvl="1" indent="-350520" algn="l">
              <a:lnSpc>
                <a:spcPts val="4545"/>
              </a:lnSpc>
              <a:buFont typeface="Arial" panose="020B0604020202020204"/>
              <a:buChar char="•"/>
            </a:pPr>
            <a:r>
              <a:rPr lang="en-US" sz="3245" b="1" u="sng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Database</a:t>
            </a:r>
            <a:r>
              <a:rPr lang="en-US" sz="3245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:  Firebase</a:t>
            </a:r>
          </a:p>
          <a:p>
            <a:pPr algn="l">
              <a:lnSpc>
                <a:spcPts val="4545"/>
              </a:lnSpc>
            </a:pPr>
            <a:endParaRPr lang="en-US" sz="3245" b="1">
              <a:solidFill>
                <a:srgbClr val="49342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700405" lvl="1" indent="-349885" algn="l">
              <a:lnSpc>
                <a:spcPts val="4540"/>
              </a:lnSpc>
              <a:buFont typeface="Arial" panose="020B0604020202020204"/>
              <a:buChar char="•"/>
            </a:pPr>
            <a:r>
              <a:rPr lang="en-US" sz="3245" b="1" u="sng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Other</a:t>
            </a:r>
            <a:r>
              <a:rPr lang="en-US" sz="3245" b="1">
                <a:solidFill>
                  <a:srgbClr val="493423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: Postman,Github</a:t>
            </a:r>
          </a:p>
          <a:p>
            <a:pPr algn="l">
              <a:lnSpc>
                <a:spcPts val="4545"/>
              </a:lnSpc>
            </a:pPr>
            <a:endParaRPr lang="en-US" sz="3245" b="1">
              <a:solidFill>
                <a:srgbClr val="493423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437</Words>
  <Application>Microsoft Office PowerPoint</Application>
  <PresentationFormat>Custom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Canva Sans Bold</vt:lpstr>
      <vt:lpstr>Monterchi Sans Bold</vt:lpstr>
      <vt:lpstr>Obra Letra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Team Members</dc:title>
  <dc:creator>Ranjan Baria</dc:creator>
  <cp:lastModifiedBy>Ranjan Baria</cp:lastModifiedBy>
  <cp:revision>4</cp:revision>
  <dcterms:created xsi:type="dcterms:W3CDTF">2006-08-16T00:00:00Z</dcterms:created>
  <dcterms:modified xsi:type="dcterms:W3CDTF">2025-10-12T13:12:45Z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92439D5F28044A4F9B1C3CCEB96D6392_12</vt:lpwstr>
  </property>
  <property fmtid="{D5CDD505-2E9C-101B-9397-08002B2CF9AE}" pid="3" name="KSOProductBuildVer">
    <vt:lpwstr>1033-12.2.0.22549</vt:lpwstr>
  </property>
</Properties>
</file>